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handoutMasterIdLst>
    <p:handoutMasterId r:id="rId7"/>
  </p:handoutMasterIdLst>
  <p:sldIdLst>
    <p:sldId id="263" r:id="rId2"/>
    <p:sldId id="260" r:id="rId3"/>
    <p:sldId id="261" r:id="rId4"/>
    <p:sldId id="262" r:id="rId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53" autoAdjust="0"/>
    <p:restoredTop sz="95189" autoAdjust="0"/>
  </p:normalViewPr>
  <p:slideViewPr>
    <p:cSldViewPr showGuides="1">
      <p:cViewPr>
        <p:scale>
          <a:sx n="65" d="100"/>
          <a:sy n="65" d="100"/>
        </p:scale>
        <p:origin x="48" y="54"/>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6" d="100"/>
          <a:sy n="76" d="100"/>
        </p:scale>
        <p:origin x="168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en-US"/>
              <a:t>12/22/2018</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en-US"/>
              <a:t>12/22/2018</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B98AFB-CB0D-4DFE-87B9-B4B0D0DE73CD}" type="slidenum">
              <a:rPr lang="en-GB" smtClean="0"/>
              <a:t>2</a:t>
            </a:fld>
            <a:endParaRPr lang="en-GB" dirty="0"/>
          </a:p>
        </p:txBody>
      </p:sp>
    </p:spTree>
    <p:extLst>
      <p:ext uri="{BB962C8B-B14F-4D97-AF65-F5344CB8AC3E}">
        <p14:creationId xmlns:p14="http://schemas.microsoft.com/office/powerpoint/2010/main" val="2082070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B98AFB-CB0D-4DFE-87B9-B4B0D0DE73CD}" type="slidenum">
              <a:rPr lang="en-GB" smtClean="0"/>
              <a:t>3</a:t>
            </a:fld>
            <a:endParaRPr lang="en-GB" dirty="0"/>
          </a:p>
        </p:txBody>
      </p:sp>
    </p:spTree>
    <p:extLst>
      <p:ext uri="{BB962C8B-B14F-4D97-AF65-F5344CB8AC3E}">
        <p14:creationId xmlns:p14="http://schemas.microsoft.com/office/powerpoint/2010/main" val="21518987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4000">
                <a:solidFill>
                  <a:schemeClr val="accent1"/>
                </a:solidFill>
              </a:defRPr>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5" name="Footer Placeholder 4"/>
          <p:cNvSpPr>
            <a:spLocks noGrp="1"/>
          </p:cNvSpPr>
          <p:nvPr>
            <p:ph type="ftr" sz="quarter" idx="11"/>
          </p:nvPr>
        </p:nvSpPr>
        <p:spPr>
          <a:xfrm>
            <a:off x="1065213" y="6432551"/>
            <a:ext cx="5653087" cy="273049"/>
          </a:xfrm>
        </p:spPr>
        <p:txBody>
          <a:bodyPr/>
          <a:lstStyle>
            <a:lvl1pPr>
              <a:defRPr>
                <a:effectLst/>
              </a:defRPr>
            </a:lvl1pPr>
          </a:lstStyle>
          <a:p>
            <a:r>
              <a:rPr lang="en-US" dirty="0"/>
              <a:t>Add a footer</a:t>
            </a:r>
          </a:p>
        </p:txBody>
      </p:sp>
      <p:sp>
        <p:nvSpPr>
          <p:cNvPr id="4" name="Date Placeholder 3"/>
          <p:cNvSpPr>
            <a:spLocks noGrp="1"/>
          </p:cNvSpPr>
          <p:nvPr>
            <p:ph type="dt" sz="half" idx="10"/>
          </p:nvPr>
        </p:nvSpPr>
        <p:spPr>
          <a:xfrm>
            <a:off x="6932612" y="6432551"/>
            <a:ext cx="1371600" cy="273049"/>
          </a:xfrm>
        </p:spPr>
        <p:txBody>
          <a:bodyPr/>
          <a:lstStyle/>
          <a:p>
            <a:fld id="{3E0FA9E5-6744-4841-888F-9E7CC0C2B7EC}" type="datetimeFigureOut">
              <a:rPr lang="en-US" smtClean="0"/>
              <a:t>12/22/2018</a:t>
            </a:fld>
            <a:endParaRPr lang="en-US" dirty="0"/>
          </a:p>
        </p:txBody>
      </p:sp>
      <p:sp>
        <p:nvSpPr>
          <p:cNvPr id="6" name="Slide Number Placeholder 5"/>
          <p:cNvSpPr>
            <a:spLocks noGrp="1"/>
          </p:cNvSpPr>
          <p:nvPr>
            <p:ph type="sldNum" sz="quarter" idx="12"/>
          </p:nvPr>
        </p:nvSpPr>
        <p:spPr>
          <a:xfrm>
            <a:off x="8532812" y="6432551"/>
            <a:ext cx="1219201" cy="273049"/>
          </a:xfrm>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9023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12/22/2018</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5067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12/22/2018</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92563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E0FA9E5-6744-4841-888F-9E7CC0C2B7EC}" type="datetimeFigureOut">
              <a:rPr lang="en-US" smtClean="0"/>
              <a:t>12/22/2018</a:t>
            </a:fld>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24050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5211" y="533400"/>
            <a:ext cx="8686802" cy="10668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3E0FA9E5-6744-4841-888F-9E7CC0C2B7EC}" type="datetimeFigureOut">
              <a:rPr lang="en-US" smtClean="0"/>
              <a:t>12/22/2018</a:t>
            </a:fld>
            <a:endParaRPr lang="en-US" dirty="0"/>
          </a:p>
        </p:txBody>
      </p:sp>
      <p:sp>
        <p:nvSpPr>
          <p:cNvPr id="9" name="Slide Number Placeholder 8"/>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30154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3E0FA9E5-6744-4841-888F-9E7CC0C2B7EC}" type="datetimeFigureOut">
              <a:rPr lang="en-US" smtClean="0"/>
              <a:t>12/22/2018</a:t>
            </a:fld>
            <a:endParaRPr lang="en-US" dirty="0"/>
          </a:p>
        </p:txBody>
      </p:sp>
      <p:sp>
        <p:nvSpPr>
          <p:cNvPr id="5" name="Slide Number Placeholder 4"/>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37030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3E0FA9E5-6744-4841-888F-9E7CC0C2B7EC}" type="datetimeFigureOut">
              <a:rPr lang="en-US" smtClean="0"/>
              <a:t>12/22/2018</a:t>
            </a:fld>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08826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E0FA9E5-6744-4841-888F-9E7CC0C2B7EC}" type="datetimeFigureOut">
              <a:rPr lang="en-US" smtClean="0"/>
              <a:t>12/22/2018</a:t>
            </a:fld>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0008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57285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12/22/2018</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84147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12/22/2018</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13543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100">
                <a:solidFill>
                  <a:schemeClr val="tx1"/>
                </a:solidFill>
              </a:defRPr>
            </a:lvl1pPr>
          </a:lstStyle>
          <a:p>
            <a:fld id="{3E0FA9E5-6744-4841-888F-9E7CC0C2B7EC}" type="datetimeFigureOut">
              <a:rPr lang="en-US" smtClean="0"/>
              <a:pPr/>
              <a:t>12/22/2018</a:t>
            </a:fld>
            <a:endParaRPr lang="en-US"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100">
                <a:solidFill>
                  <a:schemeClr val="tx1"/>
                </a:solidFill>
              </a:defRPr>
            </a:lvl1p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1327670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0" dirty="0">
                <a:solidFill>
                  <a:schemeClr val="bg2">
                    <a:lumMod val="75000"/>
                  </a:schemeClr>
                </a:solidFill>
                <a:latin typeface="Helvetica Neue"/>
              </a:rPr>
              <a:t> SKIN WEARABLE DEVICE</a:t>
            </a:r>
            <a:endParaRPr lang="en-GB" dirty="0">
              <a:solidFill>
                <a:schemeClr val="bg2">
                  <a:lumMod val="75000"/>
                </a:schemeClr>
              </a:solidFill>
            </a:endParaRPr>
          </a:p>
        </p:txBody>
      </p:sp>
      <p:sp>
        <p:nvSpPr>
          <p:cNvPr id="3" name="Content Placeholder 2"/>
          <p:cNvSpPr>
            <a:spLocks noGrp="1"/>
          </p:cNvSpPr>
          <p:nvPr>
            <p:ph idx="1"/>
          </p:nvPr>
        </p:nvSpPr>
        <p:spPr/>
        <p:txBody>
          <a:bodyPr/>
          <a:lstStyle/>
          <a:p>
            <a:endParaRPr lang="en-GB" dirty="0" smtClean="0"/>
          </a:p>
          <a:p>
            <a:endParaRPr lang="en-GB" dirty="0"/>
          </a:p>
          <a:p>
            <a:pPr marL="45720" indent="0" algn="ctr">
              <a:buNone/>
            </a:pPr>
            <a:r>
              <a:rPr lang="en-GB" dirty="0" smtClean="0"/>
              <a:t>Name:</a:t>
            </a:r>
          </a:p>
          <a:p>
            <a:pPr marL="45720" indent="0" algn="ctr">
              <a:buNone/>
            </a:pPr>
            <a:r>
              <a:rPr lang="en-GB" dirty="0" smtClean="0"/>
              <a:t>Course:</a:t>
            </a:r>
          </a:p>
          <a:p>
            <a:pPr marL="45720" indent="0" algn="ctr">
              <a:buNone/>
            </a:pPr>
            <a:r>
              <a:rPr lang="en-GB" dirty="0" smtClean="0"/>
              <a:t>School:</a:t>
            </a:r>
          </a:p>
          <a:p>
            <a:pPr marL="45720" indent="0" algn="ctr">
              <a:buNone/>
            </a:pPr>
            <a:r>
              <a:rPr lang="en-GB" dirty="0" smtClean="0"/>
              <a:t>Date:</a:t>
            </a:r>
            <a:endParaRPr lang="en-GB" dirty="0"/>
          </a:p>
        </p:txBody>
      </p:sp>
    </p:spTree>
    <p:extLst>
      <p:ext uri="{BB962C8B-B14F-4D97-AF65-F5344CB8AC3E}">
        <p14:creationId xmlns:p14="http://schemas.microsoft.com/office/powerpoint/2010/main" val="145985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533400"/>
            <a:ext cx="9296400" cy="1219200"/>
          </a:xfrm>
        </p:spPr>
        <p:txBody>
          <a:bodyPr>
            <a:normAutofit/>
          </a:bodyPr>
          <a:lstStyle/>
          <a:p>
            <a:r>
              <a:rPr lang="en-US" b="0" dirty="0"/>
              <a:t>C. The Business Plan including Differentiation Issues and Concerns </a:t>
            </a:r>
            <a:endParaRPr lang="en-US" dirty="0"/>
          </a:p>
        </p:txBody>
      </p:sp>
      <p:sp>
        <p:nvSpPr>
          <p:cNvPr id="3" name="Content Placeholder 2"/>
          <p:cNvSpPr>
            <a:spLocks noGrp="1"/>
          </p:cNvSpPr>
          <p:nvPr>
            <p:ph idx="1"/>
          </p:nvPr>
        </p:nvSpPr>
        <p:spPr>
          <a:xfrm>
            <a:off x="1065212" y="1752600"/>
            <a:ext cx="10896600" cy="4953000"/>
          </a:xfrm>
        </p:spPr>
        <p:txBody>
          <a:bodyPr>
            <a:normAutofit/>
          </a:bodyPr>
          <a:lstStyle/>
          <a:p>
            <a:r>
              <a:rPr lang="en-US" dirty="0" smtClean="0"/>
              <a:t>The Trend</a:t>
            </a:r>
          </a:p>
          <a:p>
            <a:pPr marL="45720" indent="0">
              <a:buNone/>
            </a:pPr>
            <a:r>
              <a:rPr lang="en-US" dirty="0" smtClean="0"/>
              <a:t>Today, different companies have</a:t>
            </a:r>
            <a:r>
              <a:rPr lang="en-US" dirty="0" smtClean="0"/>
              <a:t> specialized </a:t>
            </a:r>
            <a:r>
              <a:rPr lang="en-US" dirty="0" smtClean="0"/>
              <a:t>in new technology in wearable skin </a:t>
            </a:r>
            <a:r>
              <a:rPr lang="en-US" dirty="0" smtClean="0"/>
              <a:t>device. </a:t>
            </a:r>
            <a:r>
              <a:rPr lang="en-US" dirty="0" smtClean="0"/>
              <a:t>For example </a:t>
            </a:r>
            <a:r>
              <a:rPr lang="en-US" dirty="0" smtClean="0"/>
              <a:t>some </a:t>
            </a:r>
            <a:r>
              <a:rPr lang="en-US" dirty="0" smtClean="0"/>
              <a:t>companies produce </a:t>
            </a:r>
            <a:r>
              <a:rPr lang="en-US" dirty="0" smtClean="0"/>
              <a:t>the biosensor reusable products which must be embedded in a patch. The product helps in keeping track of the breathing, heart rate and temperature of the person in which the wearable skin device has been embedded. </a:t>
            </a:r>
            <a:r>
              <a:rPr lang="en-US" dirty="0" smtClean="0"/>
              <a:t>Wearable </a:t>
            </a:r>
            <a:r>
              <a:rPr lang="en-US" dirty="0" smtClean="0"/>
              <a:t>technology and medical devices are on the rise today.  It all started with electronic  assistive devices such as hearing aids and now  the use of tattoos for identification</a:t>
            </a:r>
            <a:r>
              <a:rPr lang="en-US" dirty="0" smtClean="0"/>
              <a:t>.</a:t>
            </a:r>
          </a:p>
          <a:p>
            <a:r>
              <a:rPr lang="en-US" dirty="0" smtClean="0"/>
              <a:t>Differentiation issues/concerns </a:t>
            </a:r>
            <a:r>
              <a:rPr lang="en-US" dirty="0" smtClean="0"/>
              <a:t>in the wearable skin </a:t>
            </a:r>
            <a:r>
              <a:rPr lang="en-US" dirty="0" smtClean="0"/>
              <a:t>devices; </a:t>
            </a:r>
          </a:p>
          <a:p>
            <a:pPr marL="45720" indent="0">
              <a:buNone/>
            </a:pPr>
            <a:r>
              <a:rPr lang="en-US" dirty="0" smtClean="0"/>
              <a:t>Grapheme-based </a:t>
            </a:r>
            <a:r>
              <a:rPr lang="en-US" dirty="0" smtClean="0"/>
              <a:t>electronic tattoo which is most transparent enhances monitoring of the person’s health. The device can store real time data of the consumer. However, it exposes the individual to radioactive </a:t>
            </a:r>
            <a:r>
              <a:rPr lang="en-US" dirty="0" smtClean="0"/>
              <a:t>effects. Removes </a:t>
            </a:r>
            <a:r>
              <a:rPr lang="en-US" dirty="0" smtClean="0"/>
              <a:t>the need for physical contact </a:t>
            </a:r>
            <a:r>
              <a:rPr lang="en-US" dirty="0" smtClean="0"/>
              <a:t>. Sizing of the </a:t>
            </a:r>
            <a:r>
              <a:rPr lang="en-US" dirty="0" smtClean="0"/>
              <a:t>wearable must be designed to fit the user’s body and </a:t>
            </a:r>
            <a:r>
              <a:rPr lang="en-US" dirty="0" smtClean="0"/>
              <a:t>shape. The weight of </a:t>
            </a:r>
            <a:r>
              <a:rPr lang="en-US" dirty="0" smtClean="0"/>
              <a:t>the wearable should be kept minimum as </a:t>
            </a:r>
            <a:r>
              <a:rPr lang="en-US" dirty="0" smtClean="0"/>
              <a:t>possible. Human </a:t>
            </a:r>
            <a:r>
              <a:rPr lang="en-US" dirty="0" smtClean="0"/>
              <a:t>movement the wearable must allow the user to move freely (</a:t>
            </a:r>
            <a:r>
              <a:rPr lang="en-GB" dirty="0"/>
              <a:t>Follett, </a:t>
            </a:r>
            <a:r>
              <a:rPr lang="en-GB" dirty="0" smtClean="0"/>
              <a:t>2014</a:t>
            </a:r>
            <a:r>
              <a:rPr lang="en-GB" dirty="0" smtClean="0"/>
              <a:t>)</a:t>
            </a:r>
            <a:r>
              <a:rPr lang="en-US" dirty="0"/>
              <a:t>.</a:t>
            </a:r>
            <a:endParaRPr lang="en-US" dirty="0" smtClean="0"/>
          </a:p>
          <a:p>
            <a:pPr marL="502920" indent="-457200">
              <a:buAutoNum type="alphaLcPeriod"/>
            </a:pPr>
            <a:endParaRPr lang="en-US" dirty="0"/>
          </a:p>
        </p:txBody>
      </p:sp>
    </p:spTree>
    <p:extLst>
      <p:ext uri="{BB962C8B-B14F-4D97-AF65-F5344CB8AC3E}">
        <p14:creationId xmlns:p14="http://schemas.microsoft.com/office/powerpoint/2010/main" val="421519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8550" y="862553"/>
            <a:ext cx="8686801" cy="1066800"/>
          </a:xfrm>
        </p:spPr>
        <p:txBody>
          <a:bodyPr>
            <a:normAutofit/>
          </a:bodyPr>
          <a:lstStyle/>
          <a:p>
            <a:r>
              <a:rPr lang="en-US" b="0" dirty="0"/>
              <a:t>D. Due Diligence and Constraints Information, Issues and Concerns - </a:t>
            </a:r>
            <a:endParaRPr lang="en-US" dirty="0"/>
          </a:p>
        </p:txBody>
      </p:sp>
      <p:sp>
        <p:nvSpPr>
          <p:cNvPr id="3" name="Content Placeholder 2"/>
          <p:cNvSpPr>
            <a:spLocks noGrp="1"/>
          </p:cNvSpPr>
          <p:nvPr>
            <p:ph idx="1"/>
          </p:nvPr>
        </p:nvSpPr>
        <p:spPr>
          <a:xfrm>
            <a:off x="1065212" y="1929353"/>
            <a:ext cx="10439400" cy="4623847"/>
          </a:xfrm>
        </p:spPr>
        <p:txBody>
          <a:bodyPr>
            <a:normAutofit/>
          </a:bodyPr>
          <a:lstStyle/>
          <a:p>
            <a:r>
              <a:rPr lang="en-US" dirty="0" smtClean="0"/>
              <a:t>Due diligence and constraints</a:t>
            </a:r>
          </a:p>
          <a:p>
            <a:pPr marL="45720" indent="0">
              <a:buNone/>
            </a:pPr>
            <a:r>
              <a:rPr lang="en-US" dirty="0" smtClean="0"/>
              <a:t>It is important for the patient to conduct due diligence to discover the </a:t>
            </a:r>
            <a:r>
              <a:rPr lang="en-US" dirty="0" smtClean="0"/>
              <a:t>best </a:t>
            </a:r>
            <a:r>
              <a:rPr lang="en-US" dirty="0" smtClean="0"/>
              <a:t>device that will suit their body.  It is important to follow guidelines in order to understand the significant range of issues that will enhance the device acceptability in the body. The due diligence will ensure that the user is able to familiarize with the skin wearable. Information is key in understanding the skin wearable. It is therefore the duty of the company to ensure that all its products are provided with information that the user can use to understand the wearable (</a:t>
            </a:r>
            <a:r>
              <a:rPr lang="en-GB" dirty="0"/>
              <a:t>Burgess, </a:t>
            </a:r>
            <a:r>
              <a:rPr lang="en-GB" dirty="0" smtClean="0"/>
              <a:t>2012</a:t>
            </a:r>
            <a:r>
              <a:rPr lang="en-US" dirty="0" smtClean="0"/>
              <a:t>).</a:t>
            </a:r>
          </a:p>
          <a:p>
            <a:r>
              <a:rPr lang="en-US" dirty="0" smtClean="0"/>
              <a:t>Issues and concerns</a:t>
            </a:r>
          </a:p>
          <a:p>
            <a:pPr marL="45720" indent="0">
              <a:buNone/>
            </a:pPr>
            <a:r>
              <a:rPr lang="en-US" dirty="0" smtClean="0"/>
              <a:t>Safety is a main issue when it comes to skin wearable devices. The </a:t>
            </a:r>
            <a:r>
              <a:rPr lang="en-US" dirty="0" smtClean="0"/>
              <a:t>concern remains whether the device will cause any harm to the patient on prolonged </a:t>
            </a:r>
            <a:r>
              <a:rPr lang="en-US" dirty="0" smtClean="0"/>
              <a:t>use. </a:t>
            </a:r>
            <a:r>
              <a:rPr lang="en-US" dirty="0" smtClean="0"/>
              <a:t>The device must also be reliable.</a:t>
            </a:r>
            <a:r>
              <a:rPr lang="en-US" dirty="0" smtClean="0"/>
              <a:t> The </a:t>
            </a:r>
            <a:r>
              <a:rPr lang="en-US" dirty="0" smtClean="0"/>
              <a:t>device ought to be functional and should not malfunction in case of </a:t>
            </a:r>
            <a:r>
              <a:rPr lang="en-US" dirty="0" smtClean="0"/>
              <a:t>frustrations. When it comes to information processing, the activity should be </a:t>
            </a:r>
            <a:r>
              <a:rPr lang="en-US" dirty="0" smtClean="0"/>
              <a:t>precise and not affected by the environmental conditions (</a:t>
            </a:r>
            <a:r>
              <a:rPr lang="en-GB" dirty="0"/>
              <a:t>Follett, </a:t>
            </a:r>
            <a:r>
              <a:rPr lang="en-GB" dirty="0" smtClean="0"/>
              <a:t>2014</a:t>
            </a:r>
            <a:r>
              <a:rPr lang="en-US" dirty="0" smtClean="0"/>
              <a:t>).</a:t>
            </a:r>
            <a:endParaRPr lang="en-US" dirty="0"/>
          </a:p>
        </p:txBody>
      </p:sp>
    </p:spTree>
    <p:extLst>
      <p:ext uri="{BB962C8B-B14F-4D97-AF65-F5344CB8AC3E}">
        <p14:creationId xmlns:p14="http://schemas.microsoft.com/office/powerpoint/2010/main" val="338813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0" dirty="0" smtClean="0"/>
              <a:t>References </a:t>
            </a:r>
            <a:endParaRPr lang="en-GB" b="0" dirty="0"/>
          </a:p>
        </p:txBody>
      </p:sp>
      <p:sp>
        <p:nvSpPr>
          <p:cNvPr id="3" name="Content Placeholder 2"/>
          <p:cNvSpPr>
            <a:spLocks noGrp="1"/>
          </p:cNvSpPr>
          <p:nvPr>
            <p:ph idx="1"/>
          </p:nvPr>
        </p:nvSpPr>
        <p:spPr/>
        <p:txBody>
          <a:bodyPr/>
          <a:lstStyle/>
          <a:p>
            <a:pPr marL="45720" indent="0">
              <a:buNone/>
            </a:pPr>
            <a:r>
              <a:rPr lang="en-GB" dirty="0"/>
              <a:t>Burgess, S. (</a:t>
            </a:r>
            <a:r>
              <a:rPr lang="en-GB" dirty="0" smtClean="0"/>
              <a:t>2012</a:t>
            </a:r>
            <a:r>
              <a:rPr lang="en-GB" dirty="0"/>
              <a:t>). Managing information technology in small business: Challenges and solutions. Hershey, PA: Idea Group Pub.</a:t>
            </a:r>
          </a:p>
          <a:p>
            <a:pPr marL="45720" indent="0">
              <a:buNone/>
            </a:pPr>
            <a:r>
              <a:rPr lang="en-GB" dirty="0" smtClean="0"/>
              <a:t>In </a:t>
            </a:r>
            <a:r>
              <a:rPr lang="en-GB" dirty="0" err="1"/>
              <a:t>Acred</a:t>
            </a:r>
            <a:r>
              <a:rPr lang="en-GB" dirty="0"/>
              <a:t>, C. (2016). The Internet of things.</a:t>
            </a:r>
          </a:p>
          <a:p>
            <a:pPr marL="45720" indent="0">
              <a:buNone/>
            </a:pPr>
            <a:r>
              <a:rPr lang="en-GB" dirty="0" smtClean="0"/>
              <a:t>In </a:t>
            </a:r>
            <a:r>
              <a:rPr lang="en-GB" dirty="0"/>
              <a:t>Follett, J. (2014). Designing for emerging technologies: UX for genomics, robotics, and the Internet of things.</a:t>
            </a:r>
          </a:p>
          <a:p>
            <a:pPr marL="45720" indent="0">
              <a:buNone/>
            </a:pPr>
            <a:r>
              <a:rPr lang="en-GB" dirty="0" smtClean="0"/>
              <a:t>Wang</a:t>
            </a:r>
            <a:r>
              <a:rPr lang="en-GB" dirty="0"/>
              <a:t>, H., Mahmud, M. S., Fang, H., &amp; Wang, C. (2016). Wireless health</a:t>
            </a:r>
            <a:r>
              <a:rPr lang="en-GB" dirty="0" smtClean="0"/>
              <a:t>.</a:t>
            </a:r>
          </a:p>
        </p:txBody>
      </p:sp>
    </p:spTree>
    <p:extLst>
      <p:ext uri="{BB962C8B-B14F-4D97-AF65-F5344CB8AC3E}">
        <p14:creationId xmlns:p14="http://schemas.microsoft.com/office/powerpoint/2010/main" val="1719722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strategy presentation">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Business strategy presentation.potx" id="{A5F13A6F-AB02-4A73-816C-34C20B6AA795}" vid="{DE7FCDCE-56F1-4731-A067-3AC58DCA2BCA}"/>
    </a:ext>
  </a:extLst>
</a:theme>
</file>

<file path=ppt/theme/theme2.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strategy slides</Template>
  <TotalTime>1752</TotalTime>
  <Words>494</Words>
  <Application>Microsoft Office PowerPoint</Application>
  <PresentationFormat>Custom</PresentationFormat>
  <Paragraphs>24</Paragraphs>
  <Slides>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Century Gothic</vt:lpstr>
      <vt:lpstr>Helvetica Neue</vt:lpstr>
      <vt:lpstr>Palatino Linotype</vt:lpstr>
      <vt:lpstr>Business strategy presentation</vt:lpstr>
      <vt:lpstr> SKIN WEARABLE DEVICE</vt:lpstr>
      <vt:lpstr>C. The Business Plan including Differentiation Issues and Concerns </vt:lpstr>
      <vt:lpstr>D. Due Diligence and Constraints Information, Issues and Concerns -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Team Presentation on Skin Wearable Devices  Presented by:  Sergio A. Torres Kendra Garrett Elundria Austin Hung Pham    December 22, 2018</dc:title>
  <dc:creator>Sergio Torres</dc:creator>
  <cp:lastModifiedBy>mwololo samuel</cp:lastModifiedBy>
  <cp:revision>29</cp:revision>
  <dcterms:created xsi:type="dcterms:W3CDTF">2018-12-18T14:44:25Z</dcterms:created>
  <dcterms:modified xsi:type="dcterms:W3CDTF">2018-12-22T00:06:12Z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